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57" r:id="rId4"/>
    <p:sldId id="258" r:id="rId5"/>
    <p:sldId id="259" r:id="rId6"/>
    <p:sldId id="264" r:id="rId7"/>
    <p:sldId id="260" r:id="rId8"/>
    <p:sldId id="270" r:id="rId9"/>
    <p:sldId id="272" r:id="rId10"/>
    <p:sldId id="262" r:id="rId11"/>
    <p:sldId id="261" r:id="rId12"/>
    <p:sldId id="265" r:id="rId13"/>
    <p:sldId id="266" r:id="rId14"/>
    <p:sldId id="267" r:id="rId15"/>
    <p:sldId id="268" r:id="rId16"/>
    <p:sldId id="271" r:id="rId17"/>
    <p:sldId id="273" r:id="rId18"/>
    <p:sldId id="269"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5BA20-FF1B-ECC5-0B18-E69E16D5DC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4AD12-0B7E-289A-D8C0-0A83F0440E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D6E3B9-F826-66E5-D622-580402F0EE52}"/>
              </a:ext>
            </a:extLst>
          </p:cNvPr>
          <p:cNvSpPr>
            <a:spLocks noGrp="1"/>
          </p:cNvSpPr>
          <p:nvPr>
            <p:ph type="dt" sz="half" idx="10"/>
          </p:nvPr>
        </p:nvSpPr>
        <p:spPr/>
        <p:txBody>
          <a:bodyPr/>
          <a:lstStyle/>
          <a:p>
            <a:fld id="{102BE7DD-98D1-438C-8C34-A2F326BEE269}" type="datetimeFigureOut">
              <a:rPr lang="en-US" smtClean="0"/>
              <a:t>10/27/2024</a:t>
            </a:fld>
            <a:endParaRPr lang="en-US"/>
          </a:p>
        </p:txBody>
      </p:sp>
      <p:sp>
        <p:nvSpPr>
          <p:cNvPr id="5" name="Footer Placeholder 4">
            <a:extLst>
              <a:ext uri="{FF2B5EF4-FFF2-40B4-BE49-F238E27FC236}">
                <a16:creationId xmlns:a16="http://schemas.microsoft.com/office/drawing/2014/main" id="{650DB816-66A0-6BE3-9E2C-7AB7A956A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46631-C13E-6961-E312-B29540E32CEE}"/>
              </a:ext>
            </a:extLst>
          </p:cNvPr>
          <p:cNvSpPr>
            <a:spLocks noGrp="1"/>
          </p:cNvSpPr>
          <p:nvPr>
            <p:ph type="sldNum" sz="quarter" idx="12"/>
          </p:nvPr>
        </p:nvSpPr>
        <p:spPr/>
        <p:txBody>
          <a:bodyPr/>
          <a:lstStyle/>
          <a:p>
            <a:fld id="{80D9B9D1-5B91-4C94-B057-7A58FF63C83A}" type="slidenum">
              <a:rPr lang="en-US" smtClean="0"/>
              <a:t>‹#›</a:t>
            </a:fld>
            <a:endParaRPr lang="en-US"/>
          </a:p>
        </p:txBody>
      </p:sp>
    </p:spTree>
    <p:extLst>
      <p:ext uri="{BB962C8B-B14F-4D97-AF65-F5344CB8AC3E}">
        <p14:creationId xmlns:p14="http://schemas.microsoft.com/office/powerpoint/2010/main" val="213064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5CEE5-546B-62DB-A2CF-3500FF7509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57308A-E5B6-2541-F175-30C8D4B35F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5DD4F-0BE6-915F-3C49-C156E10ABB0F}"/>
              </a:ext>
            </a:extLst>
          </p:cNvPr>
          <p:cNvSpPr>
            <a:spLocks noGrp="1"/>
          </p:cNvSpPr>
          <p:nvPr>
            <p:ph type="dt" sz="half" idx="10"/>
          </p:nvPr>
        </p:nvSpPr>
        <p:spPr/>
        <p:txBody>
          <a:bodyPr/>
          <a:lstStyle/>
          <a:p>
            <a:fld id="{102BE7DD-98D1-438C-8C34-A2F326BEE269}" type="datetimeFigureOut">
              <a:rPr lang="en-US" smtClean="0"/>
              <a:t>10/27/2024</a:t>
            </a:fld>
            <a:endParaRPr lang="en-US"/>
          </a:p>
        </p:txBody>
      </p:sp>
      <p:sp>
        <p:nvSpPr>
          <p:cNvPr id="5" name="Footer Placeholder 4">
            <a:extLst>
              <a:ext uri="{FF2B5EF4-FFF2-40B4-BE49-F238E27FC236}">
                <a16:creationId xmlns:a16="http://schemas.microsoft.com/office/drawing/2014/main" id="{5B8DA415-6C92-C15F-CAD0-804270D05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28C7D-8CD7-EDA8-59ED-02B6D7E52B4B}"/>
              </a:ext>
            </a:extLst>
          </p:cNvPr>
          <p:cNvSpPr>
            <a:spLocks noGrp="1"/>
          </p:cNvSpPr>
          <p:nvPr>
            <p:ph type="sldNum" sz="quarter" idx="12"/>
          </p:nvPr>
        </p:nvSpPr>
        <p:spPr/>
        <p:txBody>
          <a:bodyPr/>
          <a:lstStyle/>
          <a:p>
            <a:fld id="{80D9B9D1-5B91-4C94-B057-7A58FF63C83A}" type="slidenum">
              <a:rPr lang="en-US" smtClean="0"/>
              <a:t>‹#›</a:t>
            </a:fld>
            <a:endParaRPr lang="en-US"/>
          </a:p>
        </p:txBody>
      </p:sp>
    </p:spTree>
    <p:extLst>
      <p:ext uri="{BB962C8B-B14F-4D97-AF65-F5344CB8AC3E}">
        <p14:creationId xmlns:p14="http://schemas.microsoft.com/office/powerpoint/2010/main" val="966680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BB8F92-73A6-73CE-E84B-6E95100C0B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A58A13-D2FB-4887-3A92-64EB292BCA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0CD84-B8D5-8008-6B42-1FEED7625382}"/>
              </a:ext>
            </a:extLst>
          </p:cNvPr>
          <p:cNvSpPr>
            <a:spLocks noGrp="1"/>
          </p:cNvSpPr>
          <p:nvPr>
            <p:ph type="dt" sz="half" idx="10"/>
          </p:nvPr>
        </p:nvSpPr>
        <p:spPr/>
        <p:txBody>
          <a:bodyPr/>
          <a:lstStyle/>
          <a:p>
            <a:fld id="{102BE7DD-98D1-438C-8C34-A2F326BEE269}" type="datetimeFigureOut">
              <a:rPr lang="en-US" smtClean="0"/>
              <a:t>10/27/2024</a:t>
            </a:fld>
            <a:endParaRPr lang="en-US"/>
          </a:p>
        </p:txBody>
      </p:sp>
      <p:sp>
        <p:nvSpPr>
          <p:cNvPr id="5" name="Footer Placeholder 4">
            <a:extLst>
              <a:ext uri="{FF2B5EF4-FFF2-40B4-BE49-F238E27FC236}">
                <a16:creationId xmlns:a16="http://schemas.microsoft.com/office/drawing/2014/main" id="{20E738B7-1D43-AECF-9B9F-785B4CFA5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59862-F04F-214F-0CF7-FD495B8A3E0B}"/>
              </a:ext>
            </a:extLst>
          </p:cNvPr>
          <p:cNvSpPr>
            <a:spLocks noGrp="1"/>
          </p:cNvSpPr>
          <p:nvPr>
            <p:ph type="sldNum" sz="quarter" idx="12"/>
          </p:nvPr>
        </p:nvSpPr>
        <p:spPr/>
        <p:txBody>
          <a:bodyPr/>
          <a:lstStyle/>
          <a:p>
            <a:fld id="{80D9B9D1-5B91-4C94-B057-7A58FF63C83A}" type="slidenum">
              <a:rPr lang="en-US" smtClean="0"/>
              <a:t>‹#›</a:t>
            </a:fld>
            <a:endParaRPr lang="en-US"/>
          </a:p>
        </p:txBody>
      </p:sp>
    </p:spTree>
    <p:extLst>
      <p:ext uri="{BB962C8B-B14F-4D97-AF65-F5344CB8AC3E}">
        <p14:creationId xmlns:p14="http://schemas.microsoft.com/office/powerpoint/2010/main" val="156555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65A22-B51C-FA61-E530-2D511B2D22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E9EA50-A82F-F9F9-643B-75D8F4A57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CDF7B5-583A-230B-8A8D-CDB564646D7B}"/>
              </a:ext>
            </a:extLst>
          </p:cNvPr>
          <p:cNvSpPr>
            <a:spLocks noGrp="1"/>
          </p:cNvSpPr>
          <p:nvPr>
            <p:ph type="dt" sz="half" idx="10"/>
          </p:nvPr>
        </p:nvSpPr>
        <p:spPr/>
        <p:txBody>
          <a:bodyPr/>
          <a:lstStyle/>
          <a:p>
            <a:fld id="{102BE7DD-98D1-438C-8C34-A2F326BEE269}" type="datetimeFigureOut">
              <a:rPr lang="en-US" smtClean="0"/>
              <a:t>10/27/2024</a:t>
            </a:fld>
            <a:endParaRPr lang="en-US"/>
          </a:p>
        </p:txBody>
      </p:sp>
      <p:sp>
        <p:nvSpPr>
          <p:cNvPr id="5" name="Footer Placeholder 4">
            <a:extLst>
              <a:ext uri="{FF2B5EF4-FFF2-40B4-BE49-F238E27FC236}">
                <a16:creationId xmlns:a16="http://schemas.microsoft.com/office/drawing/2014/main" id="{617F6720-64D1-4052-274A-33559A217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CC34DA-B21C-FE76-12F4-B8DE7A3AC9EC}"/>
              </a:ext>
            </a:extLst>
          </p:cNvPr>
          <p:cNvSpPr>
            <a:spLocks noGrp="1"/>
          </p:cNvSpPr>
          <p:nvPr>
            <p:ph type="sldNum" sz="quarter" idx="12"/>
          </p:nvPr>
        </p:nvSpPr>
        <p:spPr/>
        <p:txBody>
          <a:bodyPr/>
          <a:lstStyle/>
          <a:p>
            <a:fld id="{80D9B9D1-5B91-4C94-B057-7A58FF63C83A}" type="slidenum">
              <a:rPr lang="en-US" smtClean="0"/>
              <a:t>‹#›</a:t>
            </a:fld>
            <a:endParaRPr lang="en-US"/>
          </a:p>
        </p:txBody>
      </p:sp>
    </p:spTree>
    <p:extLst>
      <p:ext uri="{BB962C8B-B14F-4D97-AF65-F5344CB8AC3E}">
        <p14:creationId xmlns:p14="http://schemas.microsoft.com/office/powerpoint/2010/main" val="339207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7F38-073C-E7F7-E29E-B2ABF09585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6279E1-A645-F69E-0B0B-B97B387700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6E4F40-B0CB-ECB5-7D95-6A908F9206B9}"/>
              </a:ext>
            </a:extLst>
          </p:cNvPr>
          <p:cNvSpPr>
            <a:spLocks noGrp="1"/>
          </p:cNvSpPr>
          <p:nvPr>
            <p:ph type="dt" sz="half" idx="10"/>
          </p:nvPr>
        </p:nvSpPr>
        <p:spPr/>
        <p:txBody>
          <a:bodyPr/>
          <a:lstStyle/>
          <a:p>
            <a:fld id="{102BE7DD-98D1-438C-8C34-A2F326BEE269}" type="datetimeFigureOut">
              <a:rPr lang="en-US" smtClean="0"/>
              <a:t>10/27/2024</a:t>
            </a:fld>
            <a:endParaRPr lang="en-US"/>
          </a:p>
        </p:txBody>
      </p:sp>
      <p:sp>
        <p:nvSpPr>
          <p:cNvPr id="5" name="Footer Placeholder 4">
            <a:extLst>
              <a:ext uri="{FF2B5EF4-FFF2-40B4-BE49-F238E27FC236}">
                <a16:creationId xmlns:a16="http://schemas.microsoft.com/office/drawing/2014/main" id="{BA07DCDC-32EB-152D-1BA9-5E7725C8F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D48F6-226D-D8C6-F3A8-75AE50479860}"/>
              </a:ext>
            </a:extLst>
          </p:cNvPr>
          <p:cNvSpPr>
            <a:spLocks noGrp="1"/>
          </p:cNvSpPr>
          <p:nvPr>
            <p:ph type="sldNum" sz="quarter" idx="12"/>
          </p:nvPr>
        </p:nvSpPr>
        <p:spPr/>
        <p:txBody>
          <a:bodyPr/>
          <a:lstStyle/>
          <a:p>
            <a:fld id="{80D9B9D1-5B91-4C94-B057-7A58FF63C83A}" type="slidenum">
              <a:rPr lang="en-US" smtClean="0"/>
              <a:t>‹#›</a:t>
            </a:fld>
            <a:endParaRPr lang="en-US"/>
          </a:p>
        </p:txBody>
      </p:sp>
    </p:spTree>
    <p:extLst>
      <p:ext uri="{BB962C8B-B14F-4D97-AF65-F5344CB8AC3E}">
        <p14:creationId xmlns:p14="http://schemas.microsoft.com/office/powerpoint/2010/main" val="293360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5E6C-E782-22F2-CB98-8B7AB38405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D75B7-642C-CFE1-B6EA-41850F6A48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5D9FCC-A3B0-F8E0-FB7D-8BD8B58328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35AC65-B154-6028-6903-2605B7D572CA}"/>
              </a:ext>
            </a:extLst>
          </p:cNvPr>
          <p:cNvSpPr>
            <a:spLocks noGrp="1"/>
          </p:cNvSpPr>
          <p:nvPr>
            <p:ph type="dt" sz="half" idx="10"/>
          </p:nvPr>
        </p:nvSpPr>
        <p:spPr/>
        <p:txBody>
          <a:bodyPr/>
          <a:lstStyle/>
          <a:p>
            <a:fld id="{102BE7DD-98D1-438C-8C34-A2F326BEE269}" type="datetimeFigureOut">
              <a:rPr lang="en-US" smtClean="0"/>
              <a:t>10/27/2024</a:t>
            </a:fld>
            <a:endParaRPr lang="en-US"/>
          </a:p>
        </p:txBody>
      </p:sp>
      <p:sp>
        <p:nvSpPr>
          <p:cNvPr id="6" name="Footer Placeholder 5">
            <a:extLst>
              <a:ext uri="{FF2B5EF4-FFF2-40B4-BE49-F238E27FC236}">
                <a16:creationId xmlns:a16="http://schemas.microsoft.com/office/drawing/2014/main" id="{379E5420-738D-BF15-0BD9-97FC3313C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F852F9-2B98-7E1A-AB32-77BEA90FA8F7}"/>
              </a:ext>
            </a:extLst>
          </p:cNvPr>
          <p:cNvSpPr>
            <a:spLocks noGrp="1"/>
          </p:cNvSpPr>
          <p:nvPr>
            <p:ph type="sldNum" sz="quarter" idx="12"/>
          </p:nvPr>
        </p:nvSpPr>
        <p:spPr/>
        <p:txBody>
          <a:bodyPr/>
          <a:lstStyle/>
          <a:p>
            <a:fld id="{80D9B9D1-5B91-4C94-B057-7A58FF63C83A}" type="slidenum">
              <a:rPr lang="en-US" smtClean="0"/>
              <a:t>‹#›</a:t>
            </a:fld>
            <a:endParaRPr lang="en-US"/>
          </a:p>
        </p:txBody>
      </p:sp>
    </p:spTree>
    <p:extLst>
      <p:ext uri="{BB962C8B-B14F-4D97-AF65-F5344CB8AC3E}">
        <p14:creationId xmlns:p14="http://schemas.microsoft.com/office/powerpoint/2010/main" val="421892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D069D-965A-83C8-9DDC-018548D05D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7258E0-300F-5A29-D15F-A0B7DDC3B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5897A0-3876-B7D0-9604-B914BF1F27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63D46B-B19A-2089-5E4E-6AA6B5F55A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F2BC85-E202-AB6B-C7CF-7E8303082C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C8D2EA-C343-1B06-E4D3-2B7618843F70}"/>
              </a:ext>
            </a:extLst>
          </p:cNvPr>
          <p:cNvSpPr>
            <a:spLocks noGrp="1"/>
          </p:cNvSpPr>
          <p:nvPr>
            <p:ph type="dt" sz="half" idx="10"/>
          </p:nvPr>
        </p:nvSpPr>
        <p:spPr/>
        <p:txBody>
          <a:bodyPr/>
          <a:lstStyle/>
          <a:p>
            <a:fld id="{102BE7DD-98D1-438C-8C34-A2F326BEE269}" type="datetimeFigureOut">
              <a:rPr lang="en-US" smtClean="0"/>
              <a:t>10/27/2024</a:t>
            </a:fld>
            <a:endParaRPr lang="en-US"/>
          </a:p>
        </p:txBody>
      </p:sp>
      <p:sp>
        <p:nvSpPr>
          <p:cNvPr id="8" name="Footer Placeholder 7">
            <a:extLst>
              <a:ext uri="{FF2B5EF4-FFF2-40B4-BE49-F238E27FC236}">
                <a16:creationId xmlns:a16="http://schemas.microsoft.com/office/drawing/2014/main" id="{FC0856D7-6FF9-E1D8-9019-90E25F4038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F15BB2-65D4-0737-B241-F8BB88209E0B}"/>
              </a:ext>
            </a:extLst>
          </p:cNvPr>
          <p:cNvSpPr>
            <a:spLocks noGrp="1"/>
          </p:cNvSpPr>
          <p:nvPr>
            <p:ph type="sldNum" sz="quarter" idx="12"/>
          </p:nvPr>
        </p:nvSpPr>
        <p:spPr/>
        <p:txBody>
          <a:bodyPr/>
          <a:lstStyle/>
          <a:p>
            <a:fld id="{80D9B9D1-5B91-4C94-B057-7A58FF63C83A}" type="slidenum">
              <a:rPr lang="en-US" smtClean="0"/>
              <a:t>‹#›</a:t>
            </a:fld>
            <a:endParaRPr lang="en-US"/>
          </a:p>
        </p:txBody>
      </p:sp>
    </p:spTree>
    <p:extLst>
      <p:ext uri="{BB962C8B-B14F-4D97-AF65-F5344CB8AC3E}">
        <p14:creationId xmlns:p14="http://schemas.microsoft.com/office/powerpoint/2010/main" val="764946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E7961-76E3-F978-1A75-A28F827D65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42F445-74CC-EBE8-1BF5-33C941F868D9}"/>
              </a:ext>
            </a:extLst>
          </p:cNvPr>
          <p:cNvSpPr>
            <a:spLocks noGrp="1"/>
          </p:cNvSpPr>
          <p:nvPr>
            <p:ph type="dt" sz="half" idx="10"/>
          </p:nvPr>
        </p:nvSpPr>
        <p:spPr/>
        <p:txBody>
          <a:bodyPr/>
          <a:lstStyle/>
          <a:p>
            <a:fld id="{102BE7DD-98D1-438C-8C34-A2F326BEE269}" type="datetimeFigureOut">
              <a:rPr lang="en-US" smtClean="0"/>
              <a:t>10/27/2024</a:t>
            </a:fld>
            <a:endParaRPr lang="en-US"/>
          </a:p>
        </p:txBody>
      </p:sp>
      <p:sp>
        <p:nvSpPr>
          <p:cNvPr id="4" name="Footer Placeholder 3">
            <a:extLst>
              <a:ext uri="{FF2B5EF4-FFF2-40B4-BE49-F238E27FC236}">
                <a16:creationId xmlns:a16="http://schemas.microsoft.com/office/drawing/2014/main" id="{36DC502A-D1E7-B7FE-A150-ACF293189F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323C78-665E-4B81-BAA4-63D53C70260A}"/>
              </a:ext>
            </a:extLst>
          </p:cNvPr>
          <p:cNvSpPr>
            <a:spLocks noGrp="1"/>
          </p:cNvSpPr>
          <p:nvPr>
            <p:ph type="sldNum" sz="quarter" idx="12"/>
          </p:nvPr>
        </p:nvSpPr>
        <p:spPr/>
        <p:txBody>
          <a:bodyPr/>
          <a:lstStyle/>
          <a:p>
            <a:fld id="{80D9B9D1-5B91-4C94-B057-7A58FF63C83A}" type="slidenum">
              <a:rPr lang="en-US" smtClean="0"/>
              <a:t>‹#›</a:t>
            </a:fld>
            <a:endParaRPr lang="en-US"/>
          </a:p>
        </p:txBody>
      </p:sp>
    </p:spTree>
    <p:extLst>
      <p:ext uri="{BB962C8B-B14F-4D97-AF65-F5344CB8AC3E}">
        <p14:creationId xmlns:p14="http://schemas.microsoft.com/office/powerpoint/2010/main" val="2249887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DBC194-2889-B57B-5292-18BF37F40886}"/>
              </a:ext>
            </a:extLst>
          </p:cNvPr>
          <p:cNvSpPr>
            <a:spLocks noGrp="1"/>
          </p:cNvSpPr>
          <p:nvPr>
            <p:ph type="dt" sz="half" idx="10"/>
          </p:nvPr>
        </p:nvSpPr>
        <p:spPr/>
        <p:txBody>
          <a:bodyPr/>
          <a:lstStyle/>
          <a:p>
            <a:fld id="{102BE7DD-98D1-438C-8C34-A2F326BEE269}" type="datetimeFigureOut">
              <a:rPr lang="en-US" smtClean="0"/>
              <a:t>10/27/2024</a:t>
            </a:fld>
            <a:endParaRPr lang="en-US"/>
          </a:p>
        </p:txBody>
      </p:sp>
      <p:sp>
        <p:nvSpPr>
          <p:cNvPr id="3" name="Footer Placeholder 2">
            <a:extLst>
              <a:ext uri="{FF2B5EF4-FFF2-40B4-BE49-F238E27FC236}">
                <a16:creationId xmlns:a16="http://schemas.microsoft.com/office/drawing/2014/main" id="{3A4F41DB-61AB-1463-EF4D-10A18B0336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E40F82-CFB9-05A3-DD8B-BA6B74C50A3E}"/>
              </a:ext>
            </a:extLst>
          </p:cNvPr>
          <p:cNvSpPr>
            <a:spLocks noGrp="1"/>
          </p:cNvSpPr>
          <p:nvPr>
            <p:ph type="sldNum" sz="quarter" idx="12"/>
          </p:nvPr>
        </p:nvSpPr>
        <p:spPr/>
        <p:txBody>
          <a:bodyPr/>
          <a:lstStyle/>
          <a:p>
            <a:fld id="{80D9B9D1-5B91-4C94-B057-7A58FF63C83A}" type="slidenum">
              <a:rPr lang="en-US" smtClean="0"/>
              <a:t>‹#›</a:t>
            </a:fld>
            <a:endParaRPr lang="en-US"/>
          </a:p>
        </p:txBody>
      </p:sp>
    </p:spTree>
    <p:extLst>
      <p:ext uri="{BB962C8B-B14F-4D97-AF65-F5344CB8AC3E}">
        <p14:creationId xmlns:p14="http://schemas.microsoft.com/office/powerpoint/2010/main" val="125907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6BA81-CD09-F695-AF88-56D8D48438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A7EE04-73E1-C3FA-9C5B-4915A2177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3A07E4-9445-1F3E-900E-B6AA3DFA6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731563-AD13-A666-82D2-F79D509A630E}"/>
              </a:ext>
            </a:extLst>
          </p:cNvPr>
          <p:cNvSpPr>
            <a:spLocks noGrp="1"/>
          </p:cNvSpPr>
          <p:nvPr>
            <p:ph type="dt" sz="half" idx="10"/>
          </p:nvPr>
        </p:nvSpPr>
        <p:spPr/>
        <p:txBody>
          <a:bodyPr/>
          <a:lstStyle/>
          <a:p>
            <a:fld id="{102BE7DD-98D1-438C-8C34-A2F326BEE269}" type="datetimeFigureOut">
              <a:rPr lang="en-US" smtClean="0"/>
              <a:t>10/27/2024</a:t>
            </a:fld>
            <a:endParaRPr lang="en-US"/>
          </a:p>
        </p:txBody>
      </p:sp>
      <p:sp>
        <p:nvSpPr>
          <p:cNvPr id="6" name="Footer Placeholder 5">
            <a:extLst>
              <a:ext uri="{FF2B5EF4-FFF2-40B4-BE49-F238E27FC236}">
                <a16:creationId xmlns:a16="http://schemas.microsoft.com/office/drawing/2014/main" id="{A9BC44D6-1A6E-8E03-AFA7-CC0DA5AFB2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D92841-D390-BBF4-B14D-02BB0403D5A9}"/>
              </a:ext>
            </a:extLst>
          </p:cNvPr>
          <p:cNvSpPr>
            <a:spLocks noGrp="1"/>
          </p:cNvSpPr>
          <p:nvPr>
            <p:ph type="sldNum" sz="quarter" idx="12"/>
          </p:nvPr>
        </p:nvSpPr>
        <p:spPr/>
        <p:txBody>
          <a:bodyPr/>
          <a:lstStyle/>
          <a:p>
            <a:fld id="{80D9B9D1-5B91-4C94-B057-7A58FF63C83A}" type="slidenum">
              <a:rPr lang="en-US" smtClean="0"/>
              <a:t>‹#›</a:t>
            </a:fld>
            <a:endParaRPr lang="en-US"/>
          </a:p>
        </p:txBody>
      </p:sp>
    </p:spTree>
    <p:extLst>
      <p:ext uri="{BB962C8B-B14F-4D97-AF65-F5344CB8AC3E}">
        <p14:creationId xmlns:p14="http://schemas.microsoft.com/office/powerpoint/2010/main" val="2806937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E1B2-0791-900A-2632-7E849C6A4D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FA793E-9CE0-133E-2E52-405A750F6D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E96FFE-2686-CFDB-339C-C79B854533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33D4D-2BEB-0363-E3F5-AA2FF7346C21}"/>
              </a:ext>
            </a:extLst>
          </p:cNvPr>
          <p:cNvSpPr>
            <a:spLocks noGrp="1"/>
          </p:cNvSpPr>
          <p:nvPr>
            <p:ph type="dt" sz="half" idx="10"/>
          </p:nvPr>
        </p:nvSpPr>
        <p:spPr/>
        <p:txBody>
          <a:bodyPr/>
          <a:lstStyle/>
          <a:p>
            <a:fld id="{102BE7DD-98D1-438C-8C34-A2F326BEE269}" type="datetimeFigureOut">
              <a:rPr lang="en-US" smtClean="0"/>
              <a:t>10/27/2024</a:t>
            </a:fld>
            <a:endParaRPr lang="en-US"/>
          </a:p>
        </p:txBody>
      </p:sp>
      <p:sp>
        <p:nvSpPr>
          <p:cNvPr id="6" name="Footer Placeholder 5">
            <a:extLst>
              <a:ext uri="{FF2B5EF4-FFF2-40B4-BE49-F238E27FC236}">
                <a16:creationId xmlns:a16="http://schemas.microsoft.com/office/drawing/2014/main" id="{44FCC3A2-3173-C1BC-6F6F-3FA66E370E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53D1C7-B2A3-6F0C-3087-46726413B805}"/>
              </a:ext>
            </a:extLst>
          </p:cNvPr>
          <p:cNvSpPr>
            <a:spLocks noGrp="1"/>
          </p:cNvSpPr>
          <p:nvPr>
            <p:ph type="sldNum" sz="quarter" idx="12"/>
          </p:nvPr>
        </p:nvSpPr>
        <p:spPr/>
        <p:txBody>
          <a:bodyPr/>
          <a:lstStyle/>
          <a:p>
            <a:fld id="{80D9B9D1-5B91-4C94-B057-7A58FF63C83A}" type="slidenum">
              <a:rPr lang="en-US" smtClean="0"/>
              <a:t>‹#›</a:t>
            </a:fld>
            <a:endParaRPr lang="en-US"/>
          </a:p>
        </p:txBody>
      </p:sp>
    </p:spTree>
    <p:extLst>
      <p:ext uri="{BB962C8B-B14F-4D97-AF65-F5344CB8AC3E}">
        <p14:creationId xmlns:p14="http://schemas.microsoft.com/office/powerpoint/2010/main" val="1861454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97D91-1E24-E84C-49C5-CE95805585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21259B-64D9-8424-6B91-AC3742A74F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CA355-9713-F35C-22E7-B21901CA97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2BE7DD-98D1-438C-8C34-A2F326BEE269}" type="datetimeFigureOut">
              <a:rPr lang="en-US" smtClean="0"/>
              <a:t>10/27/2024</a:t>
            </a:fld>
            <a:endParaRPr lang="en-US"/>
          </a:p>
        </p:txBody>
      </p:sp>
      <p:sp>
        <p:nvSpPr>
          <p:cNvPr id="5" name="Footer Placeholder 4">
            <a:extLst>
              <a:ext uri="{FF2B5EF4-FFF2-40B4-BE49-F238E27FC236}">
                <a16:creationId xmlns:a16="http://schemas.microsoft.com/office/drawing/2014/main" id="{625CF7FD-F054-F4C6-06CA-1840AD998C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36464F-2487-7165-1A30-54CA1B4132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9B9D1-5B91-4C94-B057-7A58FF63C83A}" type="slidenum">
              <a:rPr lang="en-US" smtClean="0"/>
              <a:t>‹#›</a:t>
            </a:fld>
            <a:endParaRPr lang="en-US"/>
          </a:p>
        </p:txBody>
      </p:sp>
    </p:spTree>
    <p:extLst>
      <p:ext uri="{BB962C8B-B14F-4D97-AF65-F5344CB8AC3E}">
        <p14:creationId xmlns:p14="http://schemas.microsoft.com/office/powerpoint/2010/main" val="20468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EB9A8-3791-411A-783A-C17D365E4A0B}"/>
              </a:ext>
            </a:extLst>
          </p:cNvPr>
          <p:cNvSpPr>
            <a:spLocks noGrp="1"/>
          </p:cNvSpPr>
          <p:nvPr>
            <p:ph type="ctrTitle"/>
          </p:nvPr>
        </p:nvSpPr>
        <p:spPr/>
        <p:txBody>
          <a:bodyPr/>
          <a:lstStyle/>
          <a:p>
            <a:r>
              <a:rPr lang="en-US" dirty="0"/>
              <a:t>Stepping Into the Past Preserving the Future</a:t>
            </a:r>
          </a:p>
        </p:txBody>
      </p:sp>
      <p:sp>
        <p:nvSpPr>
          <p:cNvPr id="3" name="Subtitle 2">
            <a:extLst>
              <a:ext uri="{FF2B5EF4-FFF2-40B4-BE49-F238E27FC236}">
                <a16:creationId xmlns:a16="http://schemas.microsoft.com/office/drawing/2014/main" id="{D5491A8B-69CE-8393-B862-F836D6DF516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95924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950E1-D53B-70B2-4473-964046D0B010}"/>
              </a:ext>
            </a:extLst>
          </p:cNvPr>
          <p:cNvSpPr>
            <a:spLocks noGrp="1"/>
          </p:cNvSpPr>
          <p:nvPr>
            <p:ph type="ctrTitle"/>
          </p:nvPr>
        </p:nvSpPr>
        <p:spPr/>
        <p:txBody>
          <a:bodyPr/>
          <a:lstStyle/>
          <a:p>
            <a:r>
              <a:rPr lang="en-US" dirty="0"/>
              <a:t>Perth’s Downtown Heritage District</a:t>
            </a:r>
          </a:p>
        </p:txBody>
      </p:sp>
      <p:sp>
        <p:nvSpPr>
          <p:cNvPr id="3" name="Subtitle 2">
            <a:extLst>
              <a:ext uri="{FF2B5EF4-FFF2-40B4-BE49-F238E27FC236}">
                <a16:creationId xmlns:a16="http://schemas.microsoft.com/office/drawing/2014/main" id="{D3D70DF3-8929-E869-714E-90CC228874E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30352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18E38F-0CCD-B215-EDCC-67985E604123}"/>
              </a:ext>
            </a:extLst>
          </p:cNvPr>
          <p:cNvSpPr txBox="1"/>
          <p:nvPr/>
        </p:nvSpPr>
        <p:spPr>
          <a:xfrm>
            <a:off x="1438382" y="297951"/>
            <a:ext cx="7708186" cy="5262979"/>
          </a:xfrm>
          <a:prstGeom prst="rect">
            <a:avLst/>
          </a:prstGeom>
          <a:noFill/>
        </p:spPr>
        <p:txBody>
          <a:bodyPr wrap="square">
            <a:spAutoFit/>
          </a:bodyPr>
          <a:lstStyle/>
          <a:p>
            <a:r>
              <a:rPr lang="en-US" sz="2800" b="1" i="0" u="none" strike="noStrike" baseline="0" dirty="0">
                <a:solidFill>
                  <a:srgbClr val="622322"/>
                </a:solidFill>
                <a:latin typeface="Cambria" panose="02040503050406030204" pitchFamily="18" charset="0"/>
              </a:rPr>
              <a:t>Heritage Character Statement </a:t>
            </a:r>
          </a:p>
          <a:p>
            <a:endParaRPr lang="en-US" sz="2800" b="0" i="0" u="none" strike="noStrike" baseline="0" dirty="0">
              <a:solidFill>
                <a:srgbClr val="622322"/>
              </a:solidFill>
              <a:latin typeface="Cambria" panose="02040503050406030204" pitchFamily="18" charset="0"/>
            </a:endParaRPr>
          </a:p>
          <a:p>
            <a:r>
              <a:rPr lang="en-US" sz="2800" b="0" i="0" u="none" strike="noStrike" baseline="0" dirty="0">
                <a:solidFill>
                  <a:srgbClr val="000000"/>
                </a:solidFill>
                <a:latin typeface="Arial" panose="020B0604020202020204" pitchFamily="34" charset="0"/>
              </a:rPr>
              <a:t>The Downtown Perth Heritage Conservation District encompasses the downtown core, which includes a vibrant commercial and civic </a:t>
            </a:r>
            <a:r>
              <a:rPr lang="en-US" sz="2800" b="0" i="0" u="none" strike="noStrike" baseline="0" dirty="0" err="1">
                <a:solidFill>
                  <a:srgbClr val="000000"/>
                </a:solidFill>
                <a:latin typeface="Arial" panose="020B0604020202020204" pitchFamily="34" charset="0"/>
              </a:rPr>
              <a:t>centre</a:t>
            </a:r>
            <a:r>
              <a:rPr lang="en-US" sz="2800" b="0" i="0" u="none" strike="noStrike" baseline="0" dirty="0">
                <a:solidFill>
                  <a:srgbClr val="000000"/>
                </a:solidFill>
                <a:latin typeface="Arial" panose="020B0604020202020204" pitchFamily="34" charset="0"/>
              </a:rPr>
              <a:t> that can be linked to several key periods in the town’s development. This history of the Town’s development is reflected in both the landscape and built form found within the downtown core. These elements create a narrative throughout the District, mirroring the settlement, growth, and prosperity of the Town. </a:t>
            </a:r>
            <a:endParaRPr lang="en-US" sz="2800" dirty="0"/>
          </a:p>
        </p:txBody>
      </p:sp>
    </p:spTree>
    <p:extLst>
      <p:ext uri="{BB962C8B-B14F-4D97-AF65-F5344CB8AC3E}">
        <p14:creationId xmlns:p14="http://schemas.microsoft.com/office/powerpoint/2010/main" val="3083331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899612-F690-5BCF-0431-1D6CF6ED67A8}"/>
              </a:ext>
            </a:extLst>
          </p:cNvPr>
          <p:cNvPicPr>
            <a:picLocks noChangeAspect="1"/>
          </p:cNvPicPr>
          <p:nvPr/>
        </p:nvPicPr>
        <p:blipFill>
          <a:blip r:embed="rId2"/>
          <a:stretch>
            <a:fillRect/>
          </a:stretch>
        </p:blipFill>
        <p:spPr>
          <a:xfrm>
            <a:off x="3254521" y="0"/>
            <a:ext cx="5682957" cy="6858000"/>
          </a:xfrm>
          <a:prstGeom prst="rect">
            <a:avLst/>
          </a:prstGeom>
        </p:spPr>
      </p:pic>
    </p:spTree>
    <p:extLst>
      <p:ext uri="{BB962C8B-B14F-4D97-AF65-F5344CB8AC3E}">
        <p14:creationId xmlns:p14="http://schemas.microsoft.com/office/powerpoint/2010/main" val="3514260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AC27ED-27F2-7B7A-4FF4-F5912A5E2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632740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AF908-86BD-3A23-0807-C007D8AF9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213773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0A8E0-8DB1-41E4-E5D2-B9F10B37A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371277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B9231-A056-D04A-B38B-29628F3A1E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EC59D6-9748-AAF4-5146-3D6EFDAC5E3B}"/>
              </a:ext>
            </a:extLst>
          </p:cNvPr>
          <p:cNvSpPr>
            <a:spLocks noGrp="1"/>
          </p:cNvSpPr>
          <p:nvPr>
            <p:ph idx="1"/>
          </p:nvPr>
        </p:nvSpPr>
        <p:spPr/>
        <p:txBody>
          <a:bodyPr/>
          <a:lstStyle/>
          <a:p>
            <a:endParaRPr lang="en-US" sz="1800" b="0" i="0" u="none" strike="noStrike" baseline="0" dirty="0">
              <a:solidFill>
                <a:srgbClr val="000000"/>
              </a:solidFill>
              <a:latin typeface="Arial" panose="020B0604020202020204" pitchFamily="34" charset="0"/>
            </a:endParaRPr>
          </a:p>
          <a:p>
            <a:endParaRPr lang="en-US" sz="180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r>
              <a:rPr lang="en-US" sz="2000" b="0" i="0" u="none" strike="noStrike" baseline="0" dirty="0">
                <a:solidFill>
                  <a:srgbClr val="000000"/>
                </a:solidFill>
                <a:latin typeface="Arial" panose="020B0604020202020204" pitchFamily="34" charset="0"/>
              </a:rPr>
              <a:t>Heritage Conservation Districts enable the preservation of key functional and visual attributes that convey or have a connection to the collective history of the area in which they are located. </a:t>
            </a:r>
          </a:p>
          <a:p>
            <a:endParaRPr lang="en-US" sz="200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A Heritage Conservation District can include heritage buildings, sites, structures, designed and natural landscapes, all linked through aesthetic, historical and socio-cultural contexts.</a:t>
            </a:r>
          </a:p>
          <a:p>
            <a:endParaRPr lang="en-US" sz="180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It does not mean that an area is ‘frozen’ in time or intended to be restored to a specific historical period or style.  </a:t>
            </a:r>
            <a:endParaRPr lang="en-US" sz="20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4168675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9B202-1EAB-EC2F-87C2-3DA41C3724A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960EAE-F9A6-FEEB-6DAC-FF3AAB1684A8}"/>
              </a:ext>
            </a:extLst>
          </p:cNvPr>
          <p:cNvSpPr>
            <a:spLocks noGrp="1"/>
          </p:cNvSpPr>
          <p:nvPr>
            <p:ph idx="1"/>
          </p:nvPr>
        </p:nvSpPr>
        <p:spPr/>
        <p:txBody>
          <a:bodyPr/>
          <a:lstStyle/>
          <a:p>
            <a:r>
              <a:rPr lang="en-US" sz="1800" b="0" i="0" u="none" strike="noStrike" baseline="0" dirty="0">
                <a:solidFill>
                  <a:srgbClr val="000000"/>
                </a:solidFill>
                <a:latin typeface="Arial" panose="020B0604020202020204" pitchFamily="34" charset="0"/>
              </a:rPr>
              <a:t>The streetscape is the focus of a Heritage Conservation District. As a result, policies and guidelines are put in place to provide direction regarding the types of alterations, additions or new construction that will be considered appropriate. </a:t>
            </a:r>
          </a:p>
          <a:p>
            <a:endParaRPr lang="en-US" sz="180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Guidelines are provided to assist with maintaining and repairing certain built forms or landscape elements. A Heritage Conservation District does not refer to or affect the interior of a building, only the façade. </a:t>
            </a:r>
            <a:endParaRPr lang="en-US" dirty="0"/>
          </a:p>
        </p:txBody>
      </p:sp>
    </p:spTree>
    <p:extLst>
      <p:ext uri="{BB962C8B-B14F-4D97-AF65-F5344CB8AC3E}">
        <p14:creationId xmlns:p14="http://schemas.microsoft.com/office/powerpoint/2010/main" val="959350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93F1E-14FC-1778-6013-4AAA15917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811076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9DDE-5DBA-E128-1CBF-7B2E6609B23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DEDF386-009D-8C57-D831-F9568BBA6AA1}"/>
              </a:ext>
            </a:extLst>
          </p:cNvPr>
          <p:cNvPicPr>
            <a:picLocks noGrp="1" noChangeAspect="1"/>
          </p:cNvPicPr>
          <p:nvPr>
            <p:ph idx="1"/>
          </p:nvPr>
        </p:nvPicPr>
        <p:blipFill>
          <a:blip r:embed="rId2"/>
          <a:stretch>
            <a:fillRect/>
          </a:stretch>
        </p:blipFill>
        <p:spPr>
          <a:xfrm>
            <a:off x="595901" y="500259"/>
            <a:ext cx="9224439" cy="5992616"/>
          </a:xfrm>
        </p:spPr>
      </p:pic>
    </p:spTree>
    <p:extLst>
      <p:ext uri="{BB962C8B-B14F-4D97-AF65-F5344CB8AC3E}">
        <p14:creationId xmlns:p14="http://schemas.microsoft.com/office/powerpoint/2010/main" val="1478694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36C95-0911-F06E-F61F-A34CF4168A61}"/>
              </a:ext>
            </a:extLst>
          </p:cNvPr>
          <p:cNvSpPr>
            <a:spLocks noGrp="1"/>
          </p:cNvSpPr>
          <p:nvPr>
            <p:ph type="ctrTitle"/>
          </p:nvPr>
        </p:nvSpPr>
        <p:spPr/>
        <p:txBody>
          <a:bodyPr/>
          <a:lstStyle/>
          <a:p>
            <a:r>
              <a:rPr lang="en-US" dirty="0"/>
              <a:t>NEWFOUNDLAND</a:t>
            </a:r>
          </a:p>
        </p:txBody>
      </p:sp>
      <p:sp>
        <p:nvSpPr>
          <p:cNvPr id="3" name="Subtitle 2">
            <a:extLst>
              <a:ext uri="{FF2B5EF4-FFF2-40B4-BE49-F238E27FC236}">
                <a16:creationId xmlns:a16="http://schemas.microsoft.com/office/drawing/2014/main" id="{ABA29FAB-3446-4DA1-853E-046A99E294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01682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D2F0-7F23-4126-3B4E-8730F21D16EE}"/>
              </a:ext>
            </a:extLst>
          </p:cNvPr>
          <p:cNvSpPr>
            <a:spLocks noGrp="1"/>
          </p:cNvSpPr>
          <p:nvPr>
            <p:ph type="title"/>
          </p:nvPr>
        </p:nvSpPr>
        <p:spPr/>
        <p:txBody>
          <a:bodyPr/>
          <a:lstStyle/>
          <a:p>
            <a:r>
              <a:rPr lang="en-US" dirty="0"/>
              <a:t>Official Plan Headings</a:t>
            </a:r>
          </a:p>
        </p:txBody>
      </p:sp>
      <p:sp>
        <p:nvSpPr>
          <p:cNvPr id="3" name="Content Placeholder 2">
            <a:extLst>
              <a:ext uri="{FF2B5EF4-FFF2-40B4-BE49-F238E27FC236}">
                <a16:creationId xmlns:a16="http://schemas.microsoft.com/office/drawing/2014/main" id="{0E68F40A-7D9D-A8F4-B1ED-7F4217A660B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E684231-AC5C-D103-F1A4-82BEC62E95D4}"/>
              </a:ext>
            </a:extLst>
          </p:cNvPr>
          <p:cNvPicPr>
            <a:picLocks noChangeAspect="1"/>
          </p:cNvPicPr>
          <p:nvPr/>
        </p:nvPicPr>
        <p:blipFill>
          <a:blip r:embed="rId2"/>
          <a:stretch>
            <a:fillRect/>
          </a:stretch>
        </p:blipFill>
        <p:spPr>
          <a:xfrm>
            <a:off x="1017142" y="2106283"/>
            <a:ext cx="9462498" cy="3965744"/>
          </a:xfrm>
          <a:prstGeom prst="rect">
            <a:avLst/>
          </a:prstGeom>
        </p:spPr>
      </p:pic>
    </p:spTree>
    <p:extLst>
      <p:ext uri="{BB962C8B-B14F-4D97-AF65-F5344CB8AC3E}">
        <p14:creationId xmlns:p14="http://schemas.microsoft.com/office/powerpoint/2010/main" val="3631914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E3298-DCA2-0081-D3C5-3C724D2F49D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2F93DD2-0A75-AC66-D1E6-FA5A1A28D221}"/>
              </a:ext>
            </a:extLst>
          </p:cNvPr>
          <p:cNvPicPr>
            <a:picLocks noGrp="1" noChangeAspect="1"/>
          </p:cNvPicPr>
          <p:nvPr>
            <p:ph idx="1"/>
          </p:nvPr>
        </p:nvPicPr>
        <p:blipFill>
          <a:blip r:embed="rId2"/>
          <a:stretch>
            <a:fillRect/>
          </a:stretch>
        </p:blipFill>
        <p:spPr>
          <a:xfrm>
            <a:off x="1027416" y="1859622"/>
            <a:ext cx="9667982" cy="3969245"/>
          </a:xfrm>
        </p:spPr>
      </p:pic>
    </p:spTree>
    <p:extLst>
      <p:ext uri="{BB962C8B-B14F-4D97-AF65-F5344CB8AC3E}">
        <p14:creationId xmlns:p14="http://schemas.microsoft.com/office/powerpoint/2010/main" val="687238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F680E-8636-4B70-2659-28DC02DC0FED}"/>
              </a:ext>
            </a:extLst>
          </p:cNvPr>
          <p:cNvSpPr>
            <a:spLocks noGrp="1"/>
          </p:cNvSpPr>
          <p:nvPr>
            <p:ph type="title"/>
          </p:nvPr>
        </p:nvSpPr>
        <p:spPr/>
        <p:txBody>
          <a:bodyPr>
            <a:normAutofit fontScale="90000"/>
          </a:bodyPr>
          <a:lstStyle/>
          <a:p>
            <a:r>
              <a:rPr lang="en-US" sz="4400" b="0" i="0" u="none" strike="noStrike" baseline="0" dirty="0">
                <a:solidFill>
                  <a:srgbClr val="5E162C"/>
                </a:solidFill>
                <a:latin typeface="Book Antiqua" panose="02040602050305030304" pitchFamily="18" charset="0"/>
              </a:rPr>
              <a:t>Benefits of a Heritage Conservation District </a:t>
            </a:r>
            <a:br>
              <a:rPr lang="en-US" sz="4400" b="0" i="0" u="none" strike="noStrike" baseline="0" dirty="0">
                <a:solidFill>
                  <a:srgbClr val="5E162C"/>
                </a:solidFill>
                <a:latin typeface="Book Antiqua" panose="02040602050305030304" pitchFamily="18" charset="0"/>
              </a:rPr>
            </a:br>
            <a:endParaRPr lang="en-US" dirty="0"/>
          </a:p>
        </p:txBody>
      </p:sp>
      <p:sp>
        <p:nvSpPr>
          <p:cNvPr id="3" name="Content Placeholder 2">
            <a:extLst>
              <a:ext uri="{FF2B5EF4-FFF2-40B4-BE49-F238E27FC236}">
                <a16:creationId xmlns:a16="http://schemas.microsoft.com/office/drawing/2014/main" id="{46AADAEE-8AB2-8141-6F9B-7188A828C89D}"/>
              </a:ext>
            </a:extLst>
          </p:cNvPr>
          <p:cNvSpPr>
            <a:spLocks noGrp="1"/>
          </p:cNvSpPr>
          <p:nvPr>
            <p:ph idx="1"/>
          </p:nvPr>
        </p:nvSpPr>
        <p:spPr/>
        <p:txBody>
          <a:bodyPr>
            <a:normAutofit fontScale="92500" lnSpcReduction="20000"/>
          </a:bodyPr>
          <a:lstStyle/>
          <a:p>
            <a:endParaRPr lang="en-US" sz="1800" b="0" i="0" u="none" strike="noStrike" baseline="0" dirty="0">
              <a:solidFill>
                <a:srgbClr val="000000"/>
              </a:solidFill>
              <a:latin typeface="Book Antiqua" panose="02040602050305030304" pitchFamily="18"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The protection and management of heritage assets (architecture, landscape and history); </a:t>
            </a:r>
            <a:endParaRPr lang="en-US" sz="1800" b="0" i="0" u="none" strike="noStrike" baseline="0" dirty="0">
              <a:solidFill>
                <a:srgbClr val="000000"/>
              </a:solidFill>
              <a:latin typeface="Book Antiqua" panose="02040602050305030304" pitchFamily="18" charset="0"/>
            </a:endParaRPr>
          </a:p>
          <a:p>
            <a:endParaRPr lang="en-US" sz="1800" b="0" i="0" u="none" strike="noStrike" baseline="0" dirty="0">
              <a:solidFill>
                <a:srgbClr val="000000"/>
              </a:solidFill>
              <a:latin typeface="Book Antiqua" panose="02040602050305030304" pitchFamily="18"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Additional information and guidance to property owners who are undertaking restoration, renovation and redevelopment; </a:t>
            </a:r>
            <a:endParaRPr lang="en-US" sz="1800" b="0" i="0" u="none" strike="noStrike" baseline="0" dirty="0">
              <a:solidFill>
                <a:srgbClr val="000000"/>
              </a:solidFill>
              <a:latin typeface="Book Antiqua" panose="02040602050305030304" pitchFamily="18" charset="0"/>
            </a:endParaRPr>
          </a:p>
          <a:p>
            <a:endParaRPr lang="en-US" sz="1800" b="0" i="0" u="none" strike="noStrike" baseline="0" dirty="0">
              <a:solidFill>
                <a:srgbClr val="000000"/>
              </a:solidFill>
              <a:latin typeface="Book Antiqua" panose="02040602050305030304" pitchFamily="18"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Potential financial assistance (through grants, tax relief programs) for renovation and restoration; </a:t>
            </a:r>
            <a:endParaRPr lang="en-US" sz="1800" b="0" i="0" u="none" strike="noStrike" baseline="0" dirty="0">
              <a:solidFill>
                <a:srgbClr val="000000"/>
              </a:solidFill>
              <a:latin typeface="Book Antiqua" panose="02040602050305030304" pitchFamily="18" charset="0"/>
            </a:endParaRPr>
          </a:p>
          <a:p>
            <a:endParaRPr lang="en-US" sz="1800" b="0" i="0" u="none" strike="noStrike" baseline="0" dirty="0">
              <a:solidFill>
                <a:srgbClr val="000000"/>
              </a:solidFill>
              <a:latin typeface="Book Antiqua" panose="02040602050305030304" pitchFamily="18"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Source of new promotion and tourism initiatives (walking tours, interpretive features); and </a:t>
            </a:r>
            <a:endParaRPr lang="en-US" sz="1800" b="0" i="0" u="none" strike="noStrike" baseline="0" dirty="0">
              <a:solidFill>
                <a:srgbClr val="000000"/>
              </a:solidFill>
              <a:latin typeface="Book Antiqua" panose="02040602050305030304" pitchFamily="18" charset="0"/>
            </a:endParaRPr>
          </a:p>
          <a:p>
            <a:endParaRPr lang="en-US" sz="1800" b="0" i="0" u="none" strike="noStrike" baseline="0" dirty="0">
              <a:solidFill>
                <a:srgbClr val="000000"/>
              </a:solidFill>
              <a:latin typeface="Book Antiqua" panose="02040602050305030304" pitchFamily="18"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Increased community stability. </a:t>
            </a:r>
            <a:endParaRPr lang="en-US" sz="1800" b="0" i="0" u="none" strike="noStrike" baseline="0" dirty="0">
              <a:solidFill>
                <a:srgbClr val="000000"/>
              </a:solidFill>
              <a:latin typeface="Book Antiqua" panose="02040602050305030304" pitchFamily="18" charset="0"/>
            </a:endParaRPr>
          </a:p>
          <a:p>
            <a:endParaRPr lang="en-US" sz="1800" b="0" i="0" u="none" strike="noStrike" baseline="0" dirty="0">
              <a:solidFill>
                <a:srgbClr val="000000"/>
              </a:solidFill>
              <a:latin typeface="Book Antiqua" panose="02040602050305030304" pitchFamily="18" charset="0"/>
            </a:endParaRPr>
          </a:p>
          <a:p>
            <a:r>
              <a:rPr lang="en-US" sz="1800" b="0" i="0" u="none" strike="noStrike" baseline="0" dirty="0">
                <a:solidFill>
                  <a:srgbClr val="000000"/>
                </a:solidFill>
                <a:latin typeface="Arial" panose="020B0604020202020204" pitchFamily="34" charset="0"/>
              </a:rPr>
              <a:t>A Heritage Conservation District provides an opportunity to retain and enhance an area’s most unique and attractive features for the overall benefit of property owners and the community as a whole. </a:t>
            </a:r>
            <a:endParaRPr lang="en-US" dirty="0"/>
          </a:p>
        </p:txBody>
      </p:sp>
    </p:spTree>
    <p:extLst>
      <p:ext uri="{BB962C8B-B14F-4D97-AF65-F5344CB8AC3E}">
        <p14:creationId xmlns:p14="http://schemas.microsoft.com/office/powerpoint/2010/main" val="1029036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E55A-EB61-1964-90DD-4DE2AAD4C993}"/>
              </a:ext>
            </a:extLst>
          </p:cNvPr>
          <p:cNvSpPr>
            <a:spLocks noGrp="1"/>
          </p:cNvSpPr>
          <p:nvPr>
            <p:ph type="title"/>
          </p:nvPr>
        </p:nvSpPr>
        <p:spPr/>
        <p:txBody>
          <a:bodyPr/>
          <a:lstStyle/>
          <a:p>
            <a:r>
              <a:rPr lang="en-US" dirty="0"/>
              <a:t>Permits Required</a:t>
            </a:r>
          </a:p>
        </p:txBody>
      </p:sp>
      <p:sp>
        <p:nvSpPr>
          <p:cNvPr id="3" name="Content Placeholder 2">
            <a:extLst>
              <a:ext uri="{FF2B5EF4-FFF2-40B4-BE49-F238E27FC236}">
                <a16:creationId xmlns:a16="http://schemas.microsoft.com/office/drawing/2014/main" id="{F3D43E58-25C2-ED69-85DD-C06FE501BEAF}"/>
              </a:ext>
            </a:extLst>
          </p:cNvPr>
          <p:cNvSpPr>
            <a:spLocks noGrp="1"/>
          </p:cNvSpPr>
          <p:nvPr>
            <p:ph idx="1"/>
          </p:nvPr>
        </p:nvSpPr>
        <p:spPr/>
        <p:txBody>
          <a:bodyPr/>
          <a:lstStyle/>
          <a:p>
            <a:r>
              <a:rPr lang="en-US" sz="1800" b="0" i="0" u="none" strike="noStrike" baseline="0" dirty="0">
                <a:solidFill>
                  <a:srgbClr val="000000"/>
                </a:solidFill>
                <a:latin typeface="Arial" panose="020B0604020202020204" pitchFamily="34" charset="0"/>
              </a:rPr>
              <a:t>In general, heritage alteration permits ARE REQUIRED for the following types of work: </a:t>
            </a: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Additions to any façades visible from public areas (streets, laneways, slypes, open space, parks); </a:t>
            </a: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New buildings constructed on vacant properties, as integrated redevelopment projects or to replace existing buildings for any reason; </a:t>
            </a: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Major alterations to or replacement of features such as doors, windows, porches, decorative trim on the street-facing portion of a building, where the feature being altered or replaced will be of different style, materials or proportions than existing; </a:t>
            </a: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Commercial signage affixed to buildings in accordance with the Town Signage By-law; and </a:t>
            </a:r>
          </a:p>
          <a:p>
            <a:endParaRPr lang="en-US" sz="1800" b="0" i="0" u="none" strike="noStrike" baseline="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317522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A57B2-0797-7C65-924A-EA572A0A23B0}"/>
              </a:ext>
            </a:extLst>
          </p:cNvPr>
          <p:cNvSpPr>
            <a:spLocks noGrp="1"/>
          </p:cNvSpPr>
          <p:nvPr>
            <p:ph type="title"/>
          </p:nvPr>
        </p:nvSpPr>
        <p:spPr/>
        <p:txBody>
          <a:bodyPr/>
          <a:lstStyle/>
          <a:p>
            <a:r>
              <a:rPr lang="en-US" dirty="0"/>
              <a:t>Concerns</a:t>
            </a:r>
          </a:p>
        </p:txBody>
      </p:sp>
      <p:sp>
        <p:nvSpPr>
          <p:cNvPr id="3" name="Content Placeholder 2">
            <a:extLst>
              <a:ext uri="{FF2B5EF4-FFF2-40B4-BE49-F238E27FC236}">
                <a16:creationId xmlns:a16="http://schemas.microsoft.com/office/drawing/2014/main" id="{7730B5EF-1577-D0DA-6E8F-755E6483A751}"/>
              </a:ext>
            </a:extLst>
          </p:cNvPr>
          <p:cNvSpPr>
            <a:spLocks noGrp="1"/>
          </p:cNvSpPr>
          <p:nvPr>
            <p:ph idx="1"/>
          </p:nvPr>
        </p:nvSpPr>
        <p:spPr/>
        <p:txBody>
          <a:bodyPr/>
          <a:lstStyle/>
          <a:p>
            <a:r>
              <a:rPr lang="en-US" dirty="0"/>
              <a:t>Property Values</a:t>
            </a:r>
          </a:p>
          <a:p>
            <a:r>
              <a:rPr lang="en-US" dirty="0"/>
              <a:t>Cost for insurance</a:t>
            </a:r>
          </a:p>
          <a:p>
            <a:r>
              <a:rPr lang="en-US" dirty="0"/>
              <a:t>Cost of renovations</a:t>
            </a:r>
          </a:p>
          <a:p>
            <a:r>
              <a:rPr lang="en-US" dirty="0"/>
              <a:t> Interfering the creative process. Painting.</a:t>
            </a:r>
          </a:p>
          <a:p>
            <a:r>
              <a:rPr lang="en-US" dirty="0"/>
              <a:t>“I want neon……..”</a:t>
            </a:r>
          </a:p>
        </p:txBody>
      </p:sp>
    </p:spTree>
    <p:extLst>
      <p:ext uri="{BB962C8B-B14F-4D97-AF65-F5344CB8AC3E}">
        <p14:creationId xmlns:p14="http://schemas.microsoft.com/office/powerpoint/2010/main" val="3023764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C51BC-1AA9-E2B6-6D5C-83CD1A1626A5}"/>
              </a:ext>
            </a:extLst>
          </p:cNvPr>
          <p:cNvSpPr>
            <a:spLocks noGrp="1"/>
          </p:cNvSpPr>
          <p:nvPr>
            <p:ph type="title"/>
          </p:nvPr>
        </p:nvSpPr>
        <p:spPr/>
        <p:txBody>
          <a:bodyPr/>
          <a:lstStyle/>
          <a:p>
            <a:r>
              <a:rPr lang="en-US" dirty="0"/>
              <a:t>Thinking over the horizon</a:t>
            </a:r>
          </a:p>
        </p:txBody>
      </p:sp>
      <p:pic>
        <p:nvPicPr>
          <p:cNvPr id="5" name="Content Placeholder 4">
            <a:extLst>
              <a:ext uri="{FF2B5EF4-FFF2-40B4-BE49-F238E27FC236}">
                <a16:creationId xmlns:a16="http://schemas.microsoft.com/office/drawing/2014/main" id="{CEBE34E2-0D64-EBB3-D1D6-BAE5D8871C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2394587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5876D-6ED6-A327-6A5E-08146F4A7F43}"/>
              </a:ext>
            </a:extLst>
          </p:cNvPr>
          <p:cNvSpPr>
            <a:spLocks noGrp="1"/>
          </p:cNvSpPr>
          <p:nvPr>
            <p:ph type="title"/>
          </p:nvPr>
        </p:nvSpPr>
        <p:spPr/>
        <p:txBody>
          <a:bodyPr/>
          <a:lstStyle/>
          <a:p>
            <a:r>
              <a:rPr lang="en-US" dirty="0" err="1"/>
              <a:t>Whats</a:t>
            </a:r>
            <a:r>
              <a:rPr lang="en-US" dirty="0"/>
              <a:t> the alternative.</a:t>
            </a:r>
          </a:p>
        </p:txBody>
      </p:sp>
      <p:sp>
        <p:nvSpPr>
          <p:cNvPr id="3" name="Content Placeholder 2">
            <a:extLst>
              <a:ext uri="{FF2B5EF4-FFF2-40B4-BE49-F238E27FC236}">
                <a16:creationId xmlns:a16="http://schemas.microsoft.com/office/drawing/2014/main" id="{3155C0CC-31E2-C604-8AB6-071E6BCCADE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23292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9250-E1FA-9FFE-F999-0D8C5A15D99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45C4DE4-56B1-408E-F6A4-72436B74EE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6571" y="1825625"/>
            <a:ext cx="6518858" cy="4351338"/>
          </a:xfrm>
        </p:spPr>
      </p:pic>
    </p:spTree>
    <p:extLst>
      <p:ext uri="{BB962C8B-B14F-4D97-AF65-F5344CB8AC3E}">
        <p14:creationId xmlns:p14="http://schemas.microsoft.com/office/powerpoint/2010/main" val="103020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2079-DC91-D6C9-087F-7E5F35AA43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0696AB-5909-BCA5-5AB5-BB2946905310}"/>
              </a:ext>
            </a:extLst>
          </p:cNvPr>
          <p:cNvSpPr>
            <a:spLocks noGrp="1"/>
          </p:cNvSpPr>
          <p:nvPr>
            <p:ph idx="1"/>
          </p:nvPr>
        </p:nvSpPr>
        <p:spPr/>
        <p:txBody>
          <a:bodyPr/>
          <a:lstStyle/>
          <a:p>
            <a:endParaRPr lang="en-US" dirty="0"/>
          </a:p>
          <a:p>
            <a:endParaRPr lang="en-US" dirty="0"/>
          </a:p>
          <a:p>
            <a:r>
              <a:rPr lang="en-US" dirty="0"/>
              <a:t>Distance is measured in miles, love is measured in heartbeats.</a:t>
            </a:r>
          </a:p>
        </p:txBody>
      </p:sp>
    </p:spTree>
    <p:extLst>
      <p:ext uri="{BB962C8B-B14F-4D97-AF65-F5344CB8AC3E}">
        <p14:creationId xmlns:p14="http://schemas.microsoft.com/office/powerpoint/2010/main" val="1039231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1E287-4082-59D3-714A-28F3109E54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749490-3091-B92A-6FE4-B99F7D191BC0}"/>
              </a:ext>
            </a:extLst>
          </p:cNvPr>
          <p:cNvSpPr>
            <a:spLocks noGrp="1"/>
          </p:cNvSpPr>
          <p:nvPr>
            <p:ph idx="1"/>
          </p:nvPr>
        </p:nvSpPr>
        <p:spPr/>
        <p:txBody>
          <a:bodyPr/>
          <a:lstStyle/>
          <a:p>
            <a:endParaRPr lang="en-US" dirty="0"/>
          </a:p>
          <a:p>
            <a:endParaRPr lang="en-US" dirty="0"/>
          </a:p>
          <a:p>
            <a:r>
              <a:rPr lang="en-US" dirty="0"/>
              <a:t>A Stewardship Guide to the Downtown Perth Heritage Conservation District.</a:t>
            </a:r>
          </a:p>
        </p:txBody>
      </p:sp>
    </p:spTree>
    <p:extLst>
      <p:ext uri="{BB962C8B-B14F-4D97-AF65-F5344CB8AC3E}">
        <p14:creationId xmlns:p14="http://schemas.microsoft.com/office/powerpoint/2010/main" val="3392318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633E4-1A15-D9AE-DCDF-3934541C801D}"/>
              </a:ext>
            </a:extLst>
          </p:cNvPr>
          <p:cNvSpPr>
            <a:spLocks noGrp="1"/>
          </p:cNvSpPr>
          <p:nvPr>
            <p:ph type="title"/>
          </p:nvPr>
        </p:nvSpPr>
        <p:spPr/>
        <p:txBody>
          <a:bodyPr/>
          <a:lstStyle/>
          <a:p>
            <a:r>
              <a:rPr lang="en-US" dirty="0" err="1"/>
              <a:t>Newfoundland’S</a:t>
            </a:r>
            <a:r>
              <a:rPr lang="en-US" dirty="0"/>
              <a:t> Heritage Districts</a:t>
            </a:r>
          </a:p>
        </p:txBody>
      </p:sp>
      <p:sp>
        <p:nvSpPr>
          <p:cNvPr id="3" name="Content Placeholder 2">
            <a:extLst>
              <a:ext uri="{FF2B5EF4-FFF2-40B4-BE49-F238E27FC236}">
                <a16:creationId xmlns:a16="http://schemas.microsoft.com/office/drawing/2014/main" id="{43B07FE2-5BE1-8D78-1E98-76319E3C6C13}"/>
              </a:ext>
            </a:extLst>
          </p:cNvPr>
          <p:cNvSpPr>
            <a:spLocks noGrp="1"/>
          </p:cNvSpPr>
          <p:nvPr>
            <p:ph idx="1"/>
          </p:nvPr>
        </p:nvSpPr>
        <p:spPr/>
        <p:txBody>
          <a:bodyPr/>
          <a:lstStyle/>
          <a:p>
            <a:r>
              <a:rPr lang="en-US" dirty="0"/>
              <a:t>Cable Bay ( Bay Roberts )</a:t>
            </a:r>
          </a:p>
          <a:p>
            <a:r>
              <a:rPr lang="en-US" dirty="0" err="1"/>
              <a:t>Harbour</a:t>
            </a:r>
            <a:r>
              <a:rPr lang="en-US" dirty="0"/>
              <a:t> Grace</a:t>
            </a:r>
          </a:p>
          <a:p>
            <a:r>
              <a:rPr lang="en-US" dirty="0"/>
              <a:t>Heart Content</a:t>
            </a:r>
          </a:p>
          <a:p>
            <a:r>
              <a:rPr lang="en-US" dirty="0"/>
              <a:t>Port Union</a:t>
            </a:r>
          </a:p>
          <a:p>
            <a:r>
              <a:rPr lang="en-US" dirty="0"/>
              <a:t>Woody Point</a:t>
            </a:r>
          </a:p>
          <a:p>
            <a:r>
              <a:rPr lang="en-US" dirty="0"/>
              <a:t>Tilting</a:t>
            </a:r>
          </a:p>
          <a:p>
            <a:endParaRPr lang="en-US" dirty="0"/>
          </a:p>
        </p:txBody>
      </p:sp>
    </p:spTree>
    <p:extLst>
      <p:ext uri="{BB962C8B-B14F-4D97-AF65-F5344CB8AC3E}">
        <p14:creationId xmlns:p14="http://schemas.microsoft.com/office/powerpoint/2010/main" val="2237900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26A03-4F46-AEA1-00CE-F6F218FEBA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BC912E-78BC-38D2-7B3E-BFF2F3E551BE}"/>
              </a:ext>
            </a:extLst>
          </p:cNvPr>
          <p:cNvSpPr>
            <a:spLocks noGrp="1"/>
          </p:cNvSpPr>
          <p:nvPr>
            <p:ph idx="1"/>
          </p:nvPr>
        </p:nvSpPr>
        <p:spPr/>
        <p:txBody>
          <a:bodyPr/>
          <a:lstStyle/>
          <a:p>
            <a:endParaRPr lang="en-US" dirty="0"/>
          </a:p>
          <a:p>
            <a:endParaRPr lang="en-US" dirty="0"/>
          </a:p>
          <a:p>
            <a:r>
              <a:rPr lang="en-US"/>
              <a:t>Thank you.</a:t>
            </a:r>
          </a:p>
        </p:txBody>
      </p:sp>
    </p:spTree>
    <p:extLst>
      <p:ext uri="{BB962C8B-B14F-4D97-AF65-F5344CB8AC3E}">
        <p14:creationId xmlns:p14="http://schemas.microsoft.com/office/powerpoint/2010/main" val="601395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CBF9DC-5846-401A-D7B3-02A087251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spTree>
    <p:extLst>
      <p:ext uri="{BB962C8B-B14F-4D97-AF65-F5344CB8AC3E}">
        <p14:creationId xmlns:p14="http://schemas.microsoft.com/office/powerpoint/2010/main" val="3364539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E9627F-2A56-521A-EDD3-9CD3BFD0A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4" y="0"/>
            <a:ext cx="10289512" cy="6858000"/>
          </a:xfrm>
          <a:prstGeom prst="rect">
            <a:avLst/>
          </a:prstGeom>
        </p:spPr>
      </p:pic>
    </p:spTree>
    <p:extLst>
      <p:ext uri="{BB962C8B-B14F-4D97-AF65-F5344CB8AC3E}">
        <p14:creationId xmlns:p14="http://schemas.microsoft.com/office/powerpoint/2010/main" val="3525166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D1AB31-9280-9E39-652A-7EAE1C4F2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381000"/>
            <a:ext cx="4876800" cy="6096000"/>
          </a:xfrm>
          <a:prstGeom prst="rect">
            <a:avLst/>
          </a:prstGeom>
        </p:spPr>
      </p:pic>
    </p:spTree>
    <p:extLst>
      <p:ext uri="{BB962C8B-B14F-4D97-AF65-F5344CB8AC3E}">
        <p14:creationId xmlns:p14="http://schemas.microsoft.com/office/powerpoint/2010/main" val="1172805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CFBFF6-AEE7-ED4E-1B1E-96E0754D4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325" y="857250"/>
            <a:ext cx="7753350" cy="5143500"/>
          </a:xfrm>
          <a:prstGeom prst="rect">
            <a:avLst/>
          </a:prstGeom>
        </p:spPr>
      </p:pic>
    </p:spTree>
    <p:extLst>
      <p:ext uri="{BB962C8B-B14F-4D97-AF65-F5344CB8AC3E}">
        <p14:creationId xmlns:p14="http://schemas.microsoft.com/office/powerpoint/2010/main" val="1311676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B038-325D-2BEA-2D71-48253416B09B}"/>
              </a:ext>
            </a:extLst>
          </p:cNvPr>
          <p:cNvSpPr>
            <a:spLocks noGrp="1"/>
          </p:cNvSpPr>
          <p:nvPr>
            <p:ph type="title"/>
          </p:nvPr>
        </p:nvSpPr>
        <p:spPr/>
        <p:txBody>
          <a:bodyPr/>
          <a:lstStyle/>
          <a:p>
            <a:r>
              <a:rPr lang="en-US" dirty="0"/>
              <a:t>Main Street Program 1970</a:t>
            </a:r>
          </a:p>
        </p:txBody>
      </p:sp>
      <p:sp>
        <p:nvSpPr>
          <p:cNvPr id="3" name="Content Placeholder 2">
            <a:extLst>
              <a:ext uri="{FF2B5EF4-FFF2-40B4-BE49-F238E27FC236}">
                <a16:creationId xmlns:a16="http://schemas.microsoft.com/office/drawing/2014/main" id="{29F2070C-1DC8-3D18-6AA4-74319A4EBBA5}"/>
              </a:ext>
            </a:extLst>
          </p:cNvPr>
          <p:cNvSpPr>
            <a:spLocks noGrp="1"/>
          </p:cNvSpPr>
          <p:nvPr>
            <p:ph idx="1"/>
          </p:nvPr>
        </p:nvSpPr>
        <p:spPr/>
        <p:txBody>
          <a:bodyPr/>
          <a:lstStyle/>
          <a:p>
            <a:endParaRPr lang="en-US" dirty="0"/>
          </a:p>
          <a:p>
            <a:r>
              <a:rPr lang="en-US" dirty="0"/>
              <a:t>John Stewart Businessman Visionary</a:t>
            </a:r>
          </a:p>
          <a:p>
            <a:r>
              <a:rPr lang="en-US" dirty="0"/>
              <a:t>Secured Federal grants to improve main streets</a:t>
            </a:r>
          </a:p>
          <a:p>
            <a:r>
              <a:rPr lang="en-US" dirty="0"/>
              <a:t>Wooden siding on downtown buildings were removed.</a:t>
            </a:r>
          </a:p>
          <a:p>
            <a:r>
              <a:rPr lang="en-US" dirty="0"/>
              <a:t>And…..</a:t>
            </a:r>
          </a:p>
        </p:txBody>
      </p:sp>
    </p:spTree>
    <p:extLst>
      <p:ext uri="{BB962C8B-B14F-4D97-AF65-F5344CB8AC3E}">
        <p14:creationId xmlns:p14="http://schemas.microsoft.com/office/powerpoint/2010/main" val="1103942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FEDCE-7240-5F1F-0034-BAF6BB9C3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671182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581</Words>
  <Application>Microsoft Office PowerPoint</Application>
  <PresentationFormat>Widescreen</PresentationFormat>
  <Paragraphs>67</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Book Antiqua</vt:lpstr>
      <vt:lpstr>Calibri</vt:lpstr>
      <vt:lpstr>Calibri Light</vt:lpstr>
      <vt:lpstr>Cambria</vt:lpstr>
      <vt:lpstr>Wingdings</vt:lpstr>
      <vt:lpstr>Office Theme</vt:lpstr>
      <vt:lpstr>Stepping Into the Past Preserving the Future</vt:lpstr>
      <vt:lpstr>NEWFOUNDLAND</vt:lpstr>
      <vt:lpstr>Newfoundland’S Heritage Districts</vt:lpstr>
      <vt:lpstr>PowerPoint Presentation</vt:lpstr>
      <vt:lpstr>PowerPoint Presentation</vt:lpstr>
      <vt:lpstr>PowerPoint Presentation</vt:lpstr>
      <vt:lpstr>PowerPoint Presentation</vt:lpstr>
      <vt:lpstr>Main Street Program 1970</vt:lpstr>
      <vt:lpstr>PowerPoint Presentation</vt:lpstr>
      <vt:lpstr>Perth’s Downtown Heritage District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Official Plan Headings</vt:lpstr>
      <vt:lpstr>PowerPoint Presentation</vt:lpstr>
      <vt:lpstr>Benefits of a Heritage Conservation District  </vt:lpstr>
      <vt:lpstr>Permits Required</vt:lpstr>
      <vt:lpstr>Concerns</vt:lpstr>
      <vt:lpstr>Thinking over the horizon</vt:lpstr>
      <vt:lpstr>Whats the alternative.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Fenik</dc:creator>
  <cp:lastModifiedBy>John Fenik</cp:lastModifiedBy>
  <cp:revision>5</cp:revision>
  <dcterms:created xsi:type="dcterms:W3CDTF">2024-10-25T16:04:31Z</dcterms:created>
  <dcterms:modified xsi:type="dcterms:W3CDTF">2024-10-27T19:32:18Z</dcterms:modified>
</cp:coreProperties>
</file>